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66" r:id="rId4"/>
    <p:sldId id="267" r:id="rId5"/>
    <p:sldId id="269" r:id="rId6"/>
    <p:sldId id="268" r:id="rId7"/>
    <p:sldId id="273" r:id="rId8"/>
    <p:sldId id="274" r:id="rId9"/>
    <p:sldId id="275" r:id="rId10"/>
    <p:sldId id="276" r:id="rId11"/>
    <p:sldId id="272" r:id="rId12"/>
    <p:sldId id="263" r:id="rId1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4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239">
          <p15:clr>
            <a:srgbClr val="A4A3A4"/>
          </p15:clr>
        </p15:guide>
        <p15:guide id="4" orient="horz" pos="3914">
          <p15:clr>
            <a:srgbClr val="A4A3A4"/>
          </p15:clr>
        </p15:guide>
        <p15:guide id="5" orient="horz" pos="1078">
          <p15:clr>
            <a:srgbClr val="A4A3A4"/>
          </p15:clr>
        </p15:guide>
        <p15:guide id="6" orient="horz" pos="693">
          <p15:clr>
            <a:srgbClr val="A4A3A4"/>
          </p15:clr>
        </p15:guide>
        <p15:guide id="7" pos="5556">
          <p15:clr>
            <a:srgbClr val="A4A3A4"/>
          </p15:clr>
        </p15:guide>
        <p15:guide id="8" pos="249">
          <p15:clr>
            <a:srgbClr val="A4A3A4"/>
          </p15:clr>
        </p15:guide>
        <p15:guide id="9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00"/>
    <a:srgbClr val="C9122B"/>
    <a:srgbClr val="B1FDCE"/>
    <a:srgbClr val="8A857E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82" autoAdjust="0"/>
    <p:restoredTop sz="94625"/>
  </p:normalViewPr>
  <p:slideViewPr>
    <p:cSldViewPr>
      <p:cViewPr varScale="1">
        <p:scale>
          <a:sx n="108" d="100"/>
          <a:sy n="108" d="100"/>
        </p:scale>
        <p:origin x="2196" y="108"/>
      </p:cViewPr>
      <p:guideLst>
        <p:guide orient="horz" pos="194"/>
        <p:guide orient="horz" pos="2160"/>
        <p:guide orient="horz" pos="239"/>
        <p:guide orient="horz" pos="3914"/>
        <p:guide orient="horz" pos="1078"/>
        <p:guide orient="horz" pos="693"/>
        <p:guide pos="5556"/>
        <p:guide pos="24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17" d="100"/>
          <a:sy n="117" d="100"/>
        </p:scale>
        <p:origin x="420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6890E1-32F7-4BB9-BD7D-BAEC8E384EE8}" type="datetime1">
              <a:rPr lang="en-US" altLang="en-US"/>
              <a:pPr/>
              <a:t>6/10/2019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D80652-3E7B-4F31-9135-E9386C8A87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3444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AEFDF52-FA57-44AE-B620-D0CF8AD5C17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92920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FDF52-FA57-44AE-B620-D0CF8AD5C17A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16072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FDF52-FA57-44AE-B620-D0CF8AD5C17A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4974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Lack of knowledge: this leads to a question who should be responsible for adding this information</a:t>
            </a:r>
          </a:p>
          <a:p>
            <a:r>
              <a:rPr lang="en-GB" dirty="0"/>
              <a:t>At City: author uploads (self-deposit) but the repository admins classify individual deposits. This leads to a question, should we be looking at changing this? Difficulty for depositing via CRIS (</a:t>
            </a:r>
            <a:r>
              <a:rPr lang="en-GB" dirty="0" err="1"/>
              <a:t>Symplectic</a:t>
            </a:r>
            <a:r>
              <a:rPr lang="en-GB" dirty="0"/>
              <a:t>) – keywords but not subjects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FDF52-FA57-44AE-B620-D0CF8AD5C17A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8029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People only look at first</a:t>
            </a:r>
            <a:r>
              <a:rPr lang="en-GB" baseline="0" dirty="0"/>
              <a:t> two pages of results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FDF52-FA57-44AE-B620-D0CF8AD5C17A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75084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Searches</a:t>
            </a:r>
            <a:r>
              <a:rPr lang="en-GB" baseline="0" dirty="0"/>
              <a:t> and results are irreproducible</a:t>
            </a:r>
          </a:p>
          <a:p>
            <a:r>
              <a:rPr lang="en-GB" baseline="0" dirty="0"/>
              <a:t>Algorithms – focus on good resource description at </a:t>
            </a:r>
            <a:r>
              <a:rPr lang="en-GB" baseline="0"/>
              <a:t>all times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FDF52-FA57-44AE-B620-D0CF8AD5C17A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0726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FDF52-FA57-44AE-B620-D0CF8AD5C17A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12094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3645024"/>
            <a:ext cx="8424862" cy="825388"/>
          </a:xfrm>
        </p:spPr>
        <p:txBody>
          <a:bodyPr/>
          <a:lstStyle>
            <a:lvl1pPr>
              <a:defRPr sz="40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1495" y="4470412"/>
            <a:ext cx="8424862" cy="556728"/>
          </a:xfrm>
        </p:spPr>
        <p:txBody>
          <a:bodyPr/>
          <a:lstStyle>
            <a:lvl1pPr marL="0" indent="0">
              <a:buClr>
                <a:srgbClr val="C9122B"/>
              </a:buClr>
              <a:buFont typeface="Lucida Grande"/>
              <a:buNone/>
              <a:defRPr sz="2800">
                <a:solidFill>
                  <a:schemeClr val="bg1"/>
                </a:solidFill>
              </a:defRPr>
            </a:lvl1pPr>
            <a:lvl2pPr marL="347663" indent="-166688">
              <a:buClr>
                <a:srgbClr val="C9122B"/>
              </a:buClr>
              <a:buFont typeface="Lucida Grande"/>
              <a:buChar char="■"/>
              <a:defRPr/>
            </a:lvl2pPr>
            <a:lvl3pPr marL="538163" indent="-188913">
              <a:buClr>
                <a:srgbClr val="C9122B"/>
              </a:buClr>
              <a:buFont typeface="Lucida Grande"/>
              <a:buChar char="■"/>
              <a:defRPr/>
            </a:lvl3pPr>
            <a:lvl4pPr marL="712788" indent="-173038">
              <a:buClr>
                <a:srgbClr val="C9122B"/>
              </a:buClr>
              <a:buFont typeface="Lucida Grande"/>
              <a:buChar char="■"/>
              <a:defRPr sz="1800"/>
            </a:lvl4pPr>
            <a:lvl5pPr marL="898525" indent="-184150">
              <a:buClr>
                <a:srgbClr val="C9122B"/>
              </a:buClr>
              <a:buFont typeface="Lucida Grande"/>
              <a:buChar char="■"/>
              <a:defRPr sz="1800"/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501807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971684" y="476672"/>
            <a:ext cx="7199299" cy="9740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Heading here (Section divider slide)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71685" y="1412776"/>
            <a:ext cx="7200800" cy="4464495"/>
          </a:xfrm>
        </p:spPr>
        <p:txBody>
          <a:bodyPr/>
          <a:lstStyle>
            <a:lvl1pPr marL="179388" indent="-179388">
              <a:buClr>
                <a:srgbClr val="C9122B"/>
              </a:buClr>
              <a:buFont typeface="Lucida Grande"/>
              <a:buChar char="■"/>
              <a:defRPr/>
            </a:lvl1pPr>
            <a:lvl2pPr marL="347663" indent="-166688">
              <a:buClr>
                <a:srgbClr val="C9122B"/>
              </a:buClr>
              <a:buFont typeface="Lucida Grande"/>
              <a:buChar char="■"/>
              <a:defRPr/>
            </a:lvl2pPr>
            <a:lvl3pPr marL="538163" indent="-188913">
              <a:buClr>
                <a:srgbClr val="C9122B"/>
              </a:buClr>
              <a:buFont typeface="Lucida Grande"/>
              <a:buChar char="■"/>
              <a:defRPr/>
            </a:lvl3pPr>
            <a:lvl4pPr marL="712788" indent="-173038">
              <a:buClr>
                <a:srgbClr val="C9122B"/>
              </a:buClr>
              <a:buFont typeface="Lucida Grande"/>
              <a:buChar char="■"/>
              <a:defRPr sz="1800"/>
            </a:lvl4pPr>
            <a:lvl5pPr marL="900000" indent="-183600">
              <a:buClr>
                <a:srgbClr val="C9122B"/>
              </a:buClr>
              <a:buSzPct val="110000"/>
              <a:buFont typeface="Lucida Grande"/>
              <a:buChar char="■"/>
              <a:defRPr sz="1800"/>
            </a:lvl5pPr>
          </a:lstStyle>
          <a:p>
            <a:pPr lvl="0"/>
            <a:r>
              <a:rPr lang="en-US" dirty="0"/>
              <a:t>Content or subheading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257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316" y="1340768"/>
            <a:ext cx="8423206" cy="8640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2276872"/>
            <a:ext cx="8424862" cy="3960441"/>
          </a:xfrm>
        </p:spPr>
        <p:txBody>
          <a:bodyPr/>
          <a:lstStyle>
            <a:lvl1pPr marL="179388" indent="-179388">
              <a:buClr>
                <a:srgbClr val="C9122B"/>
              </a:buClr>
              <a:buFont typeface="Lucida Grande"/>
              <a:buChar char="■"/>
              <a:defRPr/>
            </a:lvl1pPr>
            <a:lvl2pPr marL="347663" indent="-166688">
              <a:buClr>
                <a:srgbClr val="C9122B"/>
              </a:buClr>
              <a:buFont typeface="Lucida Grande"/>
              <a:buChar char="■"/>
              <a:defRPr/>
            </a:lvl2pPr>
            <a:lvl3pPr marL="538163" indent="-188913">
              <a:buClr>
                <a:srgbClr val="C9122B"/>
              </a:buClr>
              <a:buFont typeface="Lucida Grande"/>
              <a:buChar char="■"/>
              <a:defRPr/>
            </a:lvl3pPr>
            <a:lvl4pPr marL="712788" indent="-173038">
              <a:buClr>
                <a:srgbClr val="C9122B"/>
              </a:buClr>
              <a:buFont typeface="Lucida Grande"/>
              <a:buChar char="■"/>
              <a:defRPr sz="1800"/>
            </a:lvl4pPr>
            <a:lvl5pPr marL="900000" indent="-183600">
              <a:buClr>
                <a:srgbClr val="C9122B"/>
              </a:buClr>
              <a:buSzPct val="110000"/>
              <a:buFont typeface="Lucida Grande"/>
              <a:buChar char="■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266" y="5565755"/>
            <a:ext cx="1578734" cy="12922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212" y="764704"/>
            <a:ext cx="2191321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6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2276871"/>
            <a:ext cx="4032696" cy="3936603"/>
          </a:xfrm>
        </p:spPr>
        <p:txBody>
          <a:bodyPr/>
          <a:lstStyle>
            <a:lvl1pPr marL="179388" indent="-179388">
              <a:buClr>
                <a:srgbClr val="C9122B"/>
              </a:buClr>
              <a:buFont typeface="Lucida Grande"/>
              <a:buChar char="■"/>
              <a:defRPr sz="2400"/>
            </a:lvl1pPr>
            <a:lvl2pPr marL="347663" indent="-166688">
              <a:buClr>
                <a:srgbClr val="C9122B"/>
              </a:buClr>
              <a:buFont typeface="Lucida Grande"/>
              <a:buChar char="■"/>
              <a:defRPr sz="2200"/>
            </a:lvl2pPr>
            <a:lvl3pPr marL="538163" indent="-188913">
              <a:buClr>
                <a:srgbClr val="C9122B"/>
              </a:buClr>
              <a:buFont typeface="Lucida Grande"/>
              <a:buChar char="■"/>
              <a:defRPr sz="2000"/>
            </a:lvl3pPr>
            <a:lvl4pPr marL="712788" indent="-173038">
              <a:buClr>
                <a:srgbClr val="C9122B"/>
              </a:buClr>
              <a:buFont typeface="Lucida Grande"/>
              <a:buChar char="■"/>
              <a:defRPr sz="1800"/>
            </a:lvl4pPr>
            <a:lvl5pPr marL="898525" indent="-184150">
              <a:buClr>
                <a:srgbClr val="C9122B"/>
              </a:buClr>
              <a:buFont typeface="Lucida Grande"/>
              <a:buChar char="■"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2276871"/>
            <a:ext cx="4104134" cy="3936603"/>
          </a:xfrm>
        </p:spPr>
        <p:txBody>
          <a:bodyPr/>
          <a:lstStyle>
            <a:lvl1pPr marL="179388" indent="-179388">
              <a:buClr>
                <a:srgbClr val="C9122B"/>
              </a:buClr>
              <a:buFont typeface="Lucida Grande"/>
              <a:buChar char="■"/>
              <a:defRPr sz="2400"/>
            </a:lvl1pPr>
            <a:lvl2pPr marL="347663" indent="-166688">
              <a:buClr>
                <a:srgbClr val="C9122B"/>
              </a:buClr>
              <a:buFont typeface="Lucida Grande"/>
              <a:buChar char="■"/>
              <a:defRPr sz="2200"/>
            </a:lvl2pPr>
            <a:lvl3pPr marL="538163" indent="-188913">
              <a:buClr>
                <a:srgbClr val="C9122B"/>
              </a:buClr>
              <a:buFont typeface="Lucida Grande"/>
              <a:buChar char="■"/>
              <a:defRPr sz="2000"/>
            </a:lvl3pPr>
            <a:lvl4pPr marL="712788" indent="-173038">
              <a:buClr>
                <a:srgbClr val="C9122B"/>
              </a:buClr>
              <a:buFont typeface="Lucida Grande"/>
              <a:buChar char="■"/>
              <a:defRPr sz="1800"/>
            </a:lvl4pPr>
            <a:lvl5pPr marL="898525" indent="-184150">
              <a:buClr>
                <a:srgbClr val="C9122B"/>
              </a:buClr>
              <a:buFont typeface="Lucida Grande"/>
              <a:buChar char="■"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288" y="1340768"/>
            <a:ext cx="8424862" cy="8640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941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76872"/>
            <a:ext cx="4419600" cy="393660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buSzPct val="131000"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5004048" y="2276872"/>
            <a:ext cx="3816102" cy="230425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288" y="1340768"/>
            <a:ext cx="8424862" cy="8640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634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800600"/>
            <a:ext cx="5624512" cy="566738"/>
          </a:xfrm>
        </p:spPr>
        <p:txBody>
          <a:bodyPr anchor="b"/>
          <a:lstStyle>
            <a:lvl1pPr algn="l">
              <a:defRPr sz="2000" b="1">
                <a:solidFill>
                  <a:srgbClr val="8A857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288" y="1340769"/>
            <a:ext cx="5624512" cy="33868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288" y="5432450"/>
            <a:ext cx="562451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1665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324203"/>
            <a:ext cx="8424862" cy="4985117"/>
          </a:xfrm>
        </p:spPr>
        <p:txBody>
          <a:bodyPr/>
          <a:lstStyle>
            <a:lvl1pPr marL="179388" indent="-179388">
              <a:buClr>
                <a:srgbClr val="C9122B"/>
              </a:buClr>
              <a:buFont typeface="Lucida Grande"/>
              <a:buChar char="■"/>
              <a:defRPr/>
            </a:lvl1pPr>
            <a:lvl2pPr marL="347663" indent="-166688">
              <a:buClr>
                <a:srgbClr val="C9122B"/>
              </a:buClr>
              <a:buFont typeface="Lucida Grande"/>
              <a:buChar char="■"/>
              <a:defRPr/>
            </a:lvl2pPr>
            <a:lvl3pPr marL="538163" indent="-188913">
              <a:buClr>
                <a:srgbClr val="C9122B"/>
              </a:buClr>
              <a:buFont typeface="Lucida Grande"/>
              <a:buChar char="■"/>
              <a:defRPr/>
            </a:lvl3pPr>
            <a:lvl4pPr marL="712788" indent="-173038">
              <a:buClr>
                <a:srgbClr val="C9122B"/>
              </a:buClr>
              <a:buFont typeface="Lucida Grande"/>
              <a:buChar char="■"/>
              <a:defRPr sz="1800"/>
            </a:lvl4pPr>
            <a:lvl5pPr marL="898525" indent="-184150">
              <a:buClr>
                <a:srgbClr val="C9122B"/>
              </a:buClr>
              <a:buFont typeface="Lucida Grande"/>
              <a:buChar char="■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93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3476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991179"/>
            <a:ext cx="8069263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602367"/>
            <a:ext cx="8070850" cy="3634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6" r:id="rId2"/>
    <p:sldLayoutId id="2147483659" r:id="rId3"/>
    <p:sldLayoutId id="2147483660" r:id="rId4"/>
    <p:sldLayoutId id="2147483661" r:id="rId5"/>
    <p:sldLayoutId id="2147483665" r:id="rId6"/>
    <p:sldLayoutId id="2147483677" r:id="rId7"/>
    <p:sldLayoutId id="2147483678" r:id="rId8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-110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-110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-110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-110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-11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-11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-11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-110" charset="0"/>
        </a:defRPr>
      </a:lvl9pPr>
    </p:titleStyle>
    <p:bodyStyle>
      <a:lvl1pPr marL="179388" indent="-179388" algn="l" rtl="0" eaLnBrk="1" fontAlgn="base" hangingPunct="1">
        <a:spcBef>
          <a:spcPct val="0"/>
        </a:spcBef>
        <a:spcAft>
          <a:spcPct val="0"/>
        </a:spcAft>
        <a:buClr>
          <a:srgbClr val="C9122B"/>
        </a:buClr>
        <a:buSzPct val="90000"/>
        <a:buFont typeface="Lucida Grande"/>
        <a:buChar char="■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347663" indent="-166688" algn="l" rtl="0" eaLnBrk="1" fontAlgn="base" hangingPunct="1">
        <a:spcBef>
          <a:spcPct val="0"/>
        </a:spcBef>
        <a:spcAft>
          <a:spcPct val="0"/>
        </a:spcAft>
        <a:buClr>
          <a:srgbClr val="C9122B"/>
        </a:buClr>
        <a:buFont typeface="Lucida Grande"/>
        <a:buChar char="■"/>
        <a:defRPr sz="2200">
          <a:solidFill>
            <a:schemeClr val="tx1"/>
          </a:solidFill>
          <a:latin typeface="+mn-lt"/>
          <a:ea typeface="ＭＳ Ｐゴシック" pitchFamily="-110" charset="-128"/>
        </a:defRPr>
      </a:lvl2pPr>
      <a:lvl3pPr marL="538163" indent="-188913" algn="l" rtl="0" eaLnBrk="1" fontAlgn="base" hangingPunct="1">
        <a:spcBef>
          <a:spcPct val="0"/>
        </a:spcBef>
        <a:spcAft>
          <a:spcPct val="0"/>
        </a:spcAft>
        <a:buClr>
          <a:srgbClr val="C9122B"/>
        </a:buClr>
        <a:buSzPct val="108000"/>
        <a:buFont typeface="Lucida Grande"/>
        <a:buChar char="■"/>
        <a:defRPr sz="2000">
          <a:solidFill>
            <a:schemeClr val="tx1"/>
          </a:solidFill>
          <a:latin typeface="+mn-lt"/>
          <a:ea typeface="ＭＳ Ｐゴシック" pitchFamily="-110" charset="-128"/>
        </a:defRPr>
      </a:lvl3pPr>
      <a:lvl4pPr marL="712788" indent="-173038" algn="l" rtl="0" eaLnBrk="1" fontAlgn="base" hangingPunct="1">
        <a:spcBef>
          <a:spcPct val="0"/>
        </a:spcBef>
        <a:spcAft>
          <a:spcPct val="0"/>
        </a:spcAft>
        <a:buClr>
          <a:srgbClr val="C9122B"/>
        </a:buClr>
        <a:buSzPct val="115000"/>
        <a:buFont typeface="Lucida Grande"/>
        <a:buChar char="■"/>
        <a:defRPr sz="1800">
          <a:solidFill>
            <a:schemeClr val="tx1"/>
          </a:solidFill>
          <a:latin typeface="+mn-lt"/>
          <a:ea typeface="ＭＳ Ｐゴシック" pitchFamily="-110" charset="-128"/>
        </a:defRPr>
      </a:lvl4pPr>
      <a:lvl5pPr marL="898525" indent="-184150" algn="l" rtl="0" eaLnBrk="1" fontAlgn="base" hangingPunct="1">
        <a:spcBef>
          <a:spcPct val="0"/>
        </a:spcBef>
        <a:spcAft>
          <a:spcPct val="0"/>
        </a:spcAft>
        <a:buClr>
          <a:srgbClr val="C9122B"/>
        </a:buClr>
        <a:buSzPct val="130000"/>
        <a:buFont typeface="Lucida Grande"/>
        <a:buChar char="■"/>
        <a:defRPr sz="1600">
          <a:solidFill>
            <a:schemeClr val="tx1"/>
          </a:solidFill>
          <a:latin typeface="+mn-lt"/>
          <a:ea typeface="ＭＳ Ｐゴシック" pitchFamily="-110" charset="-128"/>
        </a:defRPr>
      </a:lvl5pPr>
      <a:lvl6pPr marL="1355725" indent="-184150" algn="l" rtl="0" eaLnBrk="1" fontAlgn="base" hangingPunct="1">
        <a:spcBef>
          <a:spcPct val="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pitchFamily="-110" charset="-128"/>
        </a:defRPr>
      </a:lvl6pPr>
      <a:lvl7pPr marL="1812925" indent="-184150" algn="l" rtl="0" eaLnBrk="1" fontAlgn="base" hangingPunct="1">
        <a:spcBef>
          <a:spcPct val="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pitchFamily="-110" charset="-128"/>
        </a:defRPr>
      </a:lvl7pPr>
      <a:lvl8pPr marL="2270125" indent="-184150" algn="l" rtl="0" eaLnBrk="1" fontAlgn="base" hangingPunct="1">
        <a:spcBef>
          <a:spcPct val="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pitchFamily="-110" charset="-128"/>
        </a:defRPr>
      </a:lvl8pPr>
      <a:lvl9pPr marL="2727325" indent="-184150" algn="l" rtl="0" eaLnBrk="1" fontAlgn="base" hangingPunct="1">
        <a:spcBef>
          <a:spcPct val="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495" y="2276872"/>
            <a:ext cx="8424862" cy="2016224"/>
          </a:xfrm>
        </p:spPr>
        <p:txBody>
          <a:bodyPr/>
          <a:lstStyle/>
          <a:p>
            <a:r>
              <a:rPr lang="en-GB" dirty="0"/>
              <a:t>Impact of the subject metadata element on the discoverability of repository items on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Lenka Shipton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057" y="6381328"/>
            <a:ext cx="87630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2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000" dirty="0"/>
              <a:t>Why Web?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824" y="3176081"/>
            <a:ext cx="6480968" cy="1224135"/>
          </a:xfrm>
        </p:spPr>
        <p:txBody>
          <a:bodyPr/>
          <a:lstStyle/>
          <a:p>
            <a:r>
              <a:rPr lang="en-GB" dirty="0"/>
              <a:t>To maximise the discoverability </a:t>
            </a:r>
          </a:p>
          <a:p>
            <a:r>
              <a:rPr lang="en-GB" dirty="0"/>
              <a:t>Most users start search using search engine</a:t>
            </a:r>
          </a:p>
          <a:p>
            <a:r>
              <a:rPr lang="en-GB" dirty="0"/>
              <a:t>City Research Online – 75% of all searches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736" y="2014482"/>
            <a:ext cx="867688" cy="7929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328" y="2874152"/>
            <a:ext cx="801945" cy="6294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805" y="3196209"/>
            <a:ext cx="1889138" cy="73775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987" y="2312822"/>
            <a:ext cx="881293" cy="73223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535" y="4323289"/>
            <a:ext cx="826452" cy="794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605" y="5207527"/>
            <a:ext cx="800249" cy="10439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088" y="4495726"/>
            <a:ext cx="887841" cy="9586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505" y="4771964"/>
            <a:ext cx="834281" cy="82662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506" y="3955124"/>
            <a:ext cx="665868" cy="73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55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000" dirty="0"/>
              <a:t>Why subject?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490" y="2749670"/>
            <a:ext cx="6770628" cy="2382932"/>
          </a:xfrm>
        </p:spPr>
        <p:txBody>
          <a:bodyPr/>
          <a:lstStyle/>
          <a:p>
            <a:r>
              <a:rPr lang="en-GB" dirty="0"/>
              <a:t>Subjective</a:t>
            </a:r>
          </a:p>
          <a:p>
            <a:r>
              <a:rPr lang="en-GB" dirty="0"/>
              <a:t>Can be affected by lack of knowledge </a:t>
            </a:r>
          </a:p>
          <a:p>
            <a:r>
              <a:rPr lang="en-GB" dirty="0"/>
              <a:t>Constrained by controlled vocabularies</a:t>
            </a:r>
          </a:p>
          <a:p>
            <a:r>
              <a:rPr lang="en-GB" dirty="0"/>
              <a:t>Difficult to apply to cross-disciplinary research</a:t>
            </a:r>
          </a:p>
          <a:p>
            <a:r>
              <a:rPr lang="en-GB" dirty="0"/>
              <a:t>Difficult to apply consistently </a:t>
            </a:r>
          </a:p>
          <a:p>
            <a:r>
              <a:rPr lang="en-GB" dirty="0"/>
              <a:t> Time consuming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965" y="2810713"/>
            <a:ext cx="1165961" cy="3505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8352">
            <a:off x="7058099" y="3382634"/>
            <a:ext cx="1790855" cy="381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636" y="4660963"/>
            <a:ext cx="1165961" cy="350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7030">
            <a:off x="5486589" y="2444448"/>
            <a:ext cx="1790855" cy="381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945" y="3941136"/>
            <a:ext cx="1790855" cy="381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7167">
            <a:off x="6290559" y="5132428"/>
            <a:ext cx="1165961" cy="3505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8524">
            <a:off x="6399141" y="3208328"/>
            <a:ext cx="1165961" cy="3505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5343">
            <a:off x="6684990" y="5503448"/>
            <a:ext cx="1790855" cy="3810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60418">
            <a:off x="7370547" y="4497472"/>
            <a:ext cx="1165961" cy="3505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59981">
            <a:off x="7352436" y="2220134"/>
            <a:ext cx="1165961" cy="35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15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000" dirty="0"/>
              <a:t>How does it work?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659" y="2998785"/>
            <a:ext cx="7490708" cy="1634341"/>
          </a:xfrm>
        </p:spPr>
        <p:txBody>
          <a:bodyPr/>
          <a:lstStyle/>
          <a:p>
            <a:r>
              <a:rPr lang="en-GB" dirty="0"/>
              <a:t>Spiders and robots used by search engines to discover new pages on the Web</a:t>
            </a:r>
          </a:p>
          <a:p>
            <a:r>
              <a:rPr lang="en-GB" dirty="0"/>
              <a:t>Metadata exposed in the form of &lt;meta&gt;tags</a:t>
            </a:r>
          </a:p>
          <a:p>
            <a:r>
              <a:rPr lang="en-GB" dirty="0"/>
              <a:t>Not all &lt;meta&gt;tags are indexed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691" y="5621657"/>
            <a:ext cx="761290" cy="5404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252" y="4633126"/>
            <a:ext cx="596191" cy="4520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543" y="5085184"/>
            <a:ext cx="820148" cy="5822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840" y="4108146"/>
            <a:ext cx="693480" cy="5258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2571456"/>
            <a:ext cx="718130" cy="5097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28" y="2011975"/>
            <a:ext cx="901566" cy="6400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497" y="4642484"/>
            <a:ext cx="1063146" cy="7547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123" y="2316300"/>
            <a:ext cx="533821" cy="4047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719" y="4296339"/>
            <a:ext cx="862315" cy="6121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304" y="2414748"/>
            <a:ext cx="822731" cy="5840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725" y="3435504"/>
            <a:ext cx="693480" cy="52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76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5800" dirty="0"/>
              <a:t>Metadata to &lt;meta&gt;tags 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89040"/>
            <a:ext cx="4535661" cy="2611261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966" y="3789039"/>
            <a:ext cx="3733518" cy="26112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3037733"/>
            <a:ext cx="4211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A800"/>
                </a:solidFill>
              </a:rPr>
              <a:t>Repository item record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73484" y="3037733"/>
            <a:ext cx="3886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A800"/>
                </a:solidFill>
              </a:rPr>
              <a:t>Page source of the item record</a:t>
            </a:r>
          </a:p>
        </p:txBody>
      </p:sp>
    </p:spTree>
    <p:extLst>
      <p:ext uri="{BB962C8B-B14F-4D97-AF65-F5344CB8AC3E}">
        <p14:creationId xmlns:p14="http://schemas.microsoft.com/office/powerpoint/2010/main" val="2603405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000" dirty="0"/>
              <a:t>How was it done?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660" y="3140968"/>
            <a:ext cx="8424862" cy="1899837"/>
          </a:xfrm>
        </p:spPr>
        <p:txBody>
          <a:bodyPr/>
          <a:lstStyle/>
          <a:p>
            <a:r>
              <a:rPr lang="en-GB" dirty="0"/>
              <a:t>2 random samples</a:t>
            </a:r>
          </a:p>
          <a:p>
            <a:r>
              <a:rPr lang="en-GB" dirty="0"/>
              <a:t>Google analytics keyword search</a:t>
            </a:r>
          </a:p>
          <a:p>
            <a:r>
              <a:rPr lang="en-GB" dirty="0"/>
              <a:t>Keywords matched to content of metadata fields</a:t>
            </a:r>
          </a:p>
          <a:p>
            <a:r>
              <a:rPr lang="en-GB" dirty="0"/>
              <a:t>Searches reproduced and rankings recorded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F65A51-40E6-4805-B0FE-15C3583BF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36506">
            <a:off x="7014003" y="2219879"/>
            <a:ext cx="438318" cy="545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8085DD-6B84-48E9-A414-E0393CFF2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10045">
            <a:off x="7668344" y="3884967"/>
            <a:ext cx="533474" cy="733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60DAAA-A101-4C26-BBFA-A106546B8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232" y="4814336"/>
            <a:ext cx="600159" cy="7525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070155-5823-4FA7-A82B-2BEA3CBAA9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96879">
            <a:off x="7203645" y="5086546"/>
            <a:ext cx="696692" cy="9464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8A3C15-DCA7-44A4-8ECB-A01607C8B2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504" y="2586866"/>
            <a:ext cx="737821" cy="8300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72FAE3E-BDEE-46D1-8BE9-0467BFA726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771980">
            <a:off x="8005115" y="4914549"/>
            <a:ext cx="428685" cy="7049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585610-7917-4A6B-957C-C6637737B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8857" y="4162703"/>
            <a:ext cx="543001" cy="6763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CCDDAD1-57F9-48DF-837A-B651B7249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40981">
            <a:off x="7002296" y="3311823"/>
            <a:ext cx="390133" cy="5364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F551CD-49D2-4B9D-BE76-8439DB3A5D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405608">
            <a:off x="5968535" y="4643253"/>
            <a:ext cx="689076" cy="93610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48CDC0C-C965-4526-B2ED-6E49A0FE32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3708" y="2759636"/>
            <a:ext cx="1000294" cy="112533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8D797DF-C1CC-4513-9728-241A177619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426349">
            <a:off x="7816633" y="2989001"/>
            <a:ext cx="609685" cy="6858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B1A59E8-CBEF-48B0-A49D-0432FFCDF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423" y="2079424"/>
            <a:ext cx="543001" cy="6763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ECE4728-DA57-403A-8052-E3BA71B1C1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7825" y="4228998"/>
            <a:ext cx="343739" cy="46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73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316" y="1340768"/>
            <a:ext cx="8423206" cy="864096"/>
          </a:xfrm>
        </p:spPr>
        <p:txBody>
          <a:bodyPr/>
          <a:lstStyle/>
          <a:p>
            <a:pPr algn="ctr"/>
            <a:r>
              <a:rPr lang="en-GB" sz="4200" dirty="0"/>
              <a:t>The results – metadata elements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4924" y="2204864"/>
            <a:ext cx="717140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1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628800"/>
            <a:ext cx="7484008" cy="446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034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200" dirty="0"/>
              <a:t>The results – rankings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4183" y="2204864"/>
            <a:ext cx="6502507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26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7873" y="1772816"/>
            <a:ext cx="7068253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85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000" dirty="0"/>
              <a:t>Caveats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316" y="2924944"/>
            <a:ext cx="7201048" cy="2808312"/>
          </a:xfrm>
        </p:spPr>
        <p:txBody>
          <a:bodyPr/>
          <a:lstStyle/>
          <a:p>
            <a:r>
              <a:rPr lang="en-GB" dirty="0"/>
              <a:t>Ever changing content indexed by search engines</a:t>
            </a:r>
          </a:p>
          <a:p>
            <a:r>
              <a:rPr lang="en-GB" dirty="0"/>
              <a:t>Change in ranking positions</a:t>
            </a:r>
          </a:p>
          <a:p>
            <a:r>
              <a:rPr lang="en-GB" dirty="0"/>
              <a:t>Changing algorithms</a:t>
            </a:r>
          </a:p>
          <a:p>
            <a:r>
              <a:rPr lang="en-GB" dirty="0"/>
              <a:t>Search engine personalisation </a:t>
            </a:r>
          </a:p>
          <a:p>
            <a:r>
              <a:rPr lang="en-GB" dirty="0"/>
              <a:t>Two samples</a:t>
            </a:r>
          </a:p>
          <a:p>
            <a:pPr lvl="1"/>
            <a:r>
              <a:rPr lang="en-GB" dirty="0"/>
              <a:t>Different size</a:t>
            </a:r>
          </a:p>
          <a:p>
            <a:pPr lvl="1"/>
            <a:r>
              <a:rPr lang="en-GB" dirty="0"/>
              <a:t>Different collection period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B34A3C-9DC8-4549-AED5-C8506DD94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797" y="4680022"/>
            <a:ext cx="1005198" cy="10285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FB99E9-8347-494A-9E16-2ABCFA2E2D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0236" y="4650004"/>
            <a:ext cx="1243186" cy="12717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202093-875E-484F-BE2C-FE36240B0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479" y="3743621"/>
            <a:ext cx="1243186" cy="11449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5AB402-204C-44D6-B5B0-5E1DF1A0AD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072" y="2419334"/>
            <a:ext cx="1205080" cy="11098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1268AA-8268-4D22-BA97-C33B279DD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035" y="3937795"/>
            <a:ext cx="511794" cy="5236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F71587-15A1-4E53-AF91-5108B8BDE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5665" y="3806446"/>
            <a:ext cx="530248" cy="54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926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251520" y="260648"/>
            <a:ext cx="2304256" cy="1638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-110" charset="0"/>
                <a:ea typeface="ＭＳ Ｐゴシック" pitchFamily="-65" charset="-128"/>
                <a:cs typeface="ＭＳ Ｐゴシック" pitchFamily="-65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-110" charset="0"/>
                <a:ea typeface="ＭＳ Ｐゴシック" pitchFamily="-65" charset="-128"/>
                <a:cs typeface="ＭＳ Ｐゴシック" pitchFamily="-65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-110" charset="0"/>
                <a:ea typeface="ＭＳ Ｐゴシック" pitchFamily="-65" charset="-128"/>
                <a:cs typeface="ＭＳ Ｐゴシック" pitchFamily="-65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-110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pitchFamily="-110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pitchFamily="-110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pitchFamily="-110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pitchFamily="-110" charset="0"/>
              </a:defRPr>
            </a:lvl9pPr>
          </a:lstStyle>
          <a:p>
            <a:pPr rtl="0"/>
            <a:r>
              <a:rPr lang="en-GB" sz="1200" b="0" i="0" u="none" strike="noStrike" kern="1200" baseline="0" dirty="0">
                <a:solidFill>
                  <a:schemeClr val="bg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City, </a:t>
            </a:r>
            <a:r>
              <a:rPr lang="en-GB" sz="1200" b="0" i="0" u="none" strike="noStrike" kern="1200" baseline="0">
                <a:solidFill>
                  <a:schemeClr val="bg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University of London</a:t>
            </a:r>
            <a:endParaRPr lang="en-GB" sz="1200" b="0" i="0" u="none" strike="noStrike" kern="1200" baseline="0" dirty="0">
              <a:solidFill>
                <a:schemeClr val="bg1"/>
              </a:solidFill>
              <a:latin typeface="+mn-lt"/>
              <a:ea typeface="ＭＳ Ｐゴシック" pitchFamily="-65" charset="-128"/>
              <a:cs typeface="ＭＳ Ｐゴシック" pitchFamily="-65" charset="-128"/>
            </a:endParaRPr>
          </a:p>
          <a:p>
            <a:pPr rtl="0"/>
            <a:r>
              <a:rPr lang="en-GB" sz="1200" b="0" i="0" u="none" strike="noStrike" kern="1200" baseline="0" dirty="0">
                <a:solidFill>
                  <a:schemeClr val="bg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Northampton Square</a:t>
            </a:r>
          </a:p>
          <a:p>
            <a:pPr rtl="0"/>
            <a:r>
              <a:rPr lang="en-GB" sz="1200" b="0" i="0" u="none" strike="noStrike" kern="1200" baseline="0" dirty="0">
                <a:solidFill>
                  <a:schemeClr val="bg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London</a:t>
            </a:r>
          </a:p>
          <a:p>
            <a:pPr rtl="0"/>
            <a:r>
              <a:rPr lang="en-GB" sz="1200" b="0" i="0" u="none" strike="noStrike" kern="1200" baseline="0" dirty="0">
                <a:solidFill>
                  <a:schemeClr val="bg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EC1V 0HB</a:t>
            </a:r>
          </a:p>
          <a:p>
            <a:pPr rtl="0"/>
            <a:r>
              <a:rPr lang="en-GB" sz="1200" b="0" i="0" u="none" strike="noStrike" kern="1200" baseline="0" dirty="0">
                <a:solidFill>
                  <a:schemeClr val="bg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United Kingdom</a:t>
            </a:r>
          </a:p>
          <a:p>
            <a:pPr rtl="0"/>
            <a:endParaRPr lang="en-GB" sz="1200" b="0" i="0" u="none" strike="noStrike" kern="1200" baseline="0" dirty="0">
              <a:solidFill>
                <a:schemeClr val="bg1"/>
              </a:solidFill>
              <a:latin typeface="+mn-lt"/>
              <a:ea typeface="ＭＳ Ｐゴシック" pitchFamily="-65" charset="-128"/>
              <a:cs typeface="ＭＳ Ｐゴシック" pitchFamily="-65" charset="-128"/>
            </a:endParaRPr>
          </a:p>
          <a:p>
            <a:pPr rtl="0"/>
            <a:r>
              <a:rPr lang="en-GB" sz="1200" b="0" i="0" u="none" strike="noStrike" kern="1200" baseline="0" dirty="0">
                <a:solidFill>
                  <a:schemeClr val="bg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T: +44 (0)20 7040 5060</a:t>
            </a:r>
          </a:p>
          <a:p>
            <a:pPr rtl="0"/>
            <a:r>
              <a:rPr lang="en-GB" sz="1200" b="0" i="0" u="none" strike="noStrike" kern="1200" baseline="0" dirty="0">
                <a:solidFill>
                  <a:schemeClr val="bg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E: </a:t>
            </a:r>
            <a:r>
              <a:rPr lang="en-GB" sz="1200" b="0" i="0" u="none" strike="noStrike" kern="1200" baseline="0" dirty="0" err="1">
                <a:solidFill>
                  <a:schemeClr val="bg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department@city.ac.uk</a:t>
            </a:r>
            <a:endParaRPr lang="en-GB" sz="1200" b="0" i="0" u="none" strike="noStrike" kern="1200" baseline="0" dirty="0">
              <a:solidFill>
                <a:schemeClr val="bg1"/>
              </a:solidFill>
              <a:latin typeface="+mn-lt"/>
              <a:ea typeface="ＭＳ Ｐゴシック" pitchFamily="-65" charset="-128"/>
              <a:cs typeface="ＭＳ Ｐゴシック" pitchFamily="-65" charset="-128"/>
            </a:endParaRPr>
          </a:p>
          <a:p>
            <a:pPr rtl="0"/>
            <a:r>
              <a:rPr lang="en-GB" sz="1200" b="0" i="0" u="none" strike="noStrike" kern="1200" baseline="0" dirty="0" err="1">
                <a:solidFill>
                  <a:schemeClr val="bg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www.city.ac.uk</a:t>
            </a:r>
            <a:r>
              <a:rPr lang="en-GB" sz="1200" b="0" i="0" u="none" strike="noStrike" kern="1200" baseline="0" dirty="0">
                <a:solidFill>
                  <a:schemeClr val="bg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rPr>
              <a:t>/department</a:t>
            </a:r>
            <a:endParaRPr lang="en-US" sz="1200" kern="0" baseline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5736" y="2996952"/>
            <a:ext cx="4176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5949280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Lenka.Shipton.1@city.ac.uk</a:t>
            </a:r>
          </a:p>
        </p:txBody>
      </p:sp>
    </p:spTree>
    <p:extLst>
      <p:ext uri="{BB962C8B-B14F-4D97-AF65-F5344CB8AC3E}">
        <p14:creationId xmlns:p14="http://schemas.microsoft.com/office/powerpoint/2010/main" val="313200094"/>
      </p:ext>
    </p:extLst>
  </p:cSld>
  <p:clrMapOvr>
    <a:masterClrMapping/>
  </p:clrMapOvr>
</p:sld>
</file>

<file path=ppt/theme/theme1.xml><?xml version="1.0" encoding="utf-8"?>
<a:theme xmlns:a="http://schemas.openxmlformats.org/drawingml/2006/main" name="City-PowerPoint-template-4x3">
  <a:themeElements>
    <a:clrScheme name="Custom 5">
      <a:dk1>
        <a:srgbClr val="000000"/>
      </a:dk1>
      <a:lt1>
        <a:srgbClr val="FFFFFF"/>
      </a:lt1>
      <a:dk2>
        <a:srgbClr val="999999"/>
      </a:dk2>
      <a:lt2>
        <a:srgbClr val="DCDCDC"/>
      </a:lt2>
      <a:accent1>
        <a:srgbClr val="006899"/>
      </a:accent1>
      <a:accent2>
        <a:srgbClr val="003366"/>
      </a:accent2>
      <a:accent3>
        <a:srgbClr val="FFFFFF"/>
      </a:accent3>
      <a:accent4>
        <a:srgbClr val="000000"/>
      </a:accent4>
      <a:accent5>
        <a:srgbClr val="CCCC00"/>
      </a:accent5>
      <a:accent6>
        <a:srgbClr val="394A59"/>
      </a:accent6>
      <a:hlink>
        <a:srgbClr val="CC6600"/>
      </a:hlink>
      <a:folHlink>
        <a:srgbClr val="993333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ity University London 1">
        <a:dk1>
          <a:srgbClr val="000000"/>
        </a:dk1>
        <a:lt1>
          <a:srgbClr val="FFFFFF"/>
        </a:lt1>
        <a:dk2>
          <a:srgbClr val="E31B23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City-PowerPoint-template-4x3</Template>
  <TotalTime>480</TotalTime>
  <Words>319</Words>
  <Application>Microsoft Office PowerPoint</Application>
  <PresentationFormat>On-screen Show (4:3)</PresentationFormat>
  <Paragraphs>57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ＭＳ Ｐゴシック</vt:lpstr>
      <vt:lpstr>Arial</vt:lpstr>
      <vt:lpstr>Lucida Grande</vt:lpstr>
      <vt:lpstr>City-PowerPoint-template-4x3</vt:lpstr>
      <vt:lpstr>Impact of the subject metadata element on the discoverability of repository items on the Web</vt:lpstr>
      <vt:lpstr>Why Web?</vt:lpstr>
      <vt:lpstr>Why subject? </vt:lpstr>
      <vt:lpstr>How does it work? </vt:lpstr>
      <vt:lpstr>Metadata to &lt;meta&gt;tags </vt:lpstr>
      <vt:lpstr>How was it done? </vt:lpstr>
      <vt:lpstr>The results – metadata elements</vt:lpstr>
      <vt:lpstr>PowerPoint Presentation</vt:lpstr>
      <vt:lpstr>The results – rankings </vt:lpstr>
      <vt:lpstr>PowerPoint Presentation</vt:lpstr>
      <vt:lpstr>Caveats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of the subject metadata element on the discoverability of repository items on the Web</dc:title>
  <dc:creator>Lenka Shipton</dc:creator>
  <cp:lastModifiedBy>Shipton, Lenka</cp:lastModifiedBy>
  <cp:revision>77</cp:revision>
  <cp:lastPrinted>2016-07-11T15:10:59Z</cp:lastPrinted>
  <dcterms:created xsi:type="dcterms:W3CDTF">2019-05-02T18:38:10Z</dcterms:created>
  <dcterms:modified xsi:type="dcterms:W3CDTF">2019-06-10T11:18:27Z</dcterms:modified>
</cp:coreProperties>
</file>