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custDataLst>
    <p:tags r:id="rId12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33"/>
    <a:srgbClr val="003366"/>
    <a:srgbClr val="993399"/>
    <a:srgbClr val="66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8" autoAdjust="0"/>
    <p:restoredTop sz="94692" autoAdjust="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fld id="{D08EF679-A226-4F6E-86F3-5C8C7AB8F17C}" type="datetimeFigureOut">
              <a:rPr lang="en-US"/>
              <a:pPr>
                <a:defRPr/>
              </a:pPr>
              <a:t>7/6/2012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fld id="{07D82F68-FE4D-45A2-A972-0239FA4CAF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0" charset="0"/>
              </a:defRPr>
            </a:lvl1pPr>
          </a:lstStyle>
          <a:p>
            <a:pPr>
              <a:defRPr/>
            </a:pPr>
            <a:fld id="{4E4F8965-7A7B-44C4-A618-D2535CFE2F8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0" charset="0"/>
        <a:ea typeface="ＭＳ Ｐゴシック" pitchFamily="-110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Mention here: experiences at LSE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4F8965-7A7B-44C4-A618-D2535CFE2F86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Mention here: mandate</a:t>
            </a:r>
            <a:r>
              <a:rPr lang="en-GB" baseline="0" dirty="0" smtClean="0"/>
              <a:t> (talk about this more later); re-use of data (talk about this more later as well)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4F8965-7A7B-44C4-A618-D2535CFE2F86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Under</a:t>
            </a:r>
            <a:r>
              <a:rPr lang="en-GB" baseline="0" dirty="0" smtClean="0"/>
              <a:t> automation: note set-up at LSE.</a:t>
            </a:r>
          </a:p>
          <a:p>
            <a:r>
              <a:rPr lang="en-GB" baseline="0" dirty="0" smtClean="0"/>
              <a:t>Under branding: again draw on LSE experience.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4F8965-7A7B-44C4-A618-D2535CFE2F86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On systems development: killer app will be staff profiles,</a:t>
            </a:r>
            <a:r>
              <a:rPr lang="en-GB" baseline="0" dirty="0" smtClean="0"/>
              <a:t> something we’re constantly trying to get on the agenda.</a:t>
            </a:r>
          </a:p>
          <a:p>
            <a:r>
              <a:rPr lang="en-GB" baseline="0" dirty="0" smtClean="0"/>
              <a:t>On policy: talk about non-adoption of the mandate.</a:t>
            </a:r>
          </a:p>
          <a:p>
            <a:r>
              <a:rPr lang="en-GB" baseline="0" dirty="0" smtClean="0"/>
              <a:t>On cultural change: still a way to go! The message seems to be permeating slowly </a:t>
            </a:r>
            <a:r>
              <a:rPr lang="en-GB" baseline="0" smtClean="0"/>
              <a:t>but surely.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4F8965-7A7B-44C4-A618-D2535CFE2F86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33400" y="3657600"/>
            <a:ext cx="4967294" cy="338554"/>
          </a:xfr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MetaOT-Book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add text (optional)</a:t>
            </a:r>
          </a:p>
        </p:txBody>
      </p:sp>
      <p:sp>
        <p:nvSpPr>
          <p:cNvPr id="5" name="Title 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7400"/>
            <a:ext cx="803912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3200" b="1" spc="0">
                <a:solidFill>
                  <a:srgbClr val="CC3333"/>
                </a:solidFill>
                <a:latin typeface="MetaOT-Book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6072198" y="4071942"/>
            <a:ext cx="2500309" cy="1857380"/>
          </a:xfrm>
        </p:spPr>
        <p:txBody>
          <a:bodyPr>
            <a:normAutofit/>
          </a:bodyPr>
          <a:lstStyle>
            <a:lvl1pPr marL="0" indent="0">
              <a:buNone/>
              <a:defRPr sz="1300" baseline="0">
                <a:solidFill>
                  <a:schemeClr val="bg1">
                    <a:lumMod val="50000"/>
                  </a:schemeClr>
                </a:solidFill>
                <a:latin typeface="MetaOT-Book" pitchFamily="34" charset="0"/>
              </a:defRPr>
            </a:lvl1pPr>
          </a:lstStyle>
          <a:p>
            <a:r>
              <a:rPr lang="en-GB" dirty="0" smtClean="0"/>
              <a:t>Click icon to add image (optional)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98713"/>
            <a:ext cx="3616325" cy="369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2125" y="2398713"/>
            <a:ext cx="3617913" cy="369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728788"/>
            <a:ext cx="4419600" cy="4048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98713"/>
            <a:ext cx="4419600" cy="3697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5181600" y="1752599"/>
            <a:ext cx="3425434" cy="1905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1"/>
          </p:nvPr>
        </p:nvSpPr>
        <p:spPr>
          <a:xfrm>
            <a:off x="5181600" y="3886199"/>
            <a:ext cx="3425434" cy="1905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57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57351"/>
            <a:ext cx="5111750" cy="43624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819401"/>
            <a:ext cx="3008313" cy="32004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3400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341438"/>
            <a:ext cx="80708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52625"/>
            <a:ext cx="8142288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3333"/>
          </a:solidFill>
          <a:latin typeface="MetaOT-Book" pitchFamily="34" charset="0"/>
          <a:ea typeface="ＭＳ Ｐゴシック" pitchFamily="-65" charset="-128"/>
          <a:cs typeface="MetaOT-Book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pitchFamily="-110" charset="0"/>
        </a:defRPr>
      </a:lvl9pPr>
    </p:titleStyle>
    <p:bodyStyle>
      <a:lvl1pPr marL="179388" indent="-179388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rgbClr val="CC3333"/>
          </a:solidFill>
          <a:latin typeface="MetaOT-Medium" pitchFamily="34" charset="0"/>
          <a:ea typeface="ＭＳ Ｐゴシック" pitchFamily="-65" charset="-128"/>
          <a:cs typeface="MetaOT-Medium" pitchFamily="34" charset="0"/>
        </a:defRPr>
      </a:lvl1pPr>
      <a:lvl2pPr marL="347663" indent="-166688" algn="l" rtl="0" eaLnBrk="1" fontAlgn="base" hangingPunct="1">
        <a:spcBef>
          <a:spcPct val="0"/>
        </a:spcBef>
        <a:spcAft>
          <a:spcPct val="0"/>
        </a:spcAft>
        <a:buChar char="•"/>
        <a:defRPr sz="2000">
          <a:solidFill>
            <a:schemeClr val="tx1">
              <a:lumMod val="50000"/>
              <a:lumOff val="50000"/>
            </a:schemeClr>
          </a:solidFill>
          <a:latin typeface="MetaOT-Book" pitchFamily="34" charset="0"/>
          <a:ea typeface="ＭＳ Ｐゴシック" pitchFamily="-110" charset="-128"/>
          <a:cs typeface="MetaOT-Book" pitchFamily="34" charset="0"/>
        </a:defRPr>
      </a:lvl2pPr>
      <a:lvl3pPr marL="538163" indent="-188913" algn="l" rtl="0" eaLnBrk="1" fontAlgn="base" hangingPunct="1">
        <a:spcBef>
          <a:spcPct val="0"/>
        </a:spcBef>
        <a:spcAft>
          <a:spcPct val="0"/>
        </a:spcAft>
        <a:buChar char="•"/>
        <a:defRPr sz="2000">
          <a:solidFill>
            <a:schemeClr val="tx1">
              <a:lumMod val="50000"/>
              <a:lumOff val="50000"/>
            </a:schemeClr>
          </a:solidFill>
          <a:latin typeface="MetaOT-Book" pitchFamily="34" charset="0"/>
          <a:ea typeface="ＭＳ Ｐゴシック" pitchFamily="-110" charset="-128"/>
          <a:cs typeface="MetaOT-Book" pitchFamily="34" charset="0"/>
        </a:defRPr>
      </a:lvl3pPr>
      <a:lvl4pPr marL="712788" indent="-173038" algn="l" rtl="0" eaLnBrk="1" fontAlgn="base" hangingPunct="1">
        <a:spcBef>
          <a:spcPct val="0"/>
        </a:spcBef>
        <a:spcAft>
          <a:spcPct val="0"/>
        </a:spcAft>
        <a:buChar char="•"/>
        <a:defRPr sz="2000">
          <a:solidFill>
            <a:schemeClr val="tx1">
              <a:lumMod val="50000"/>
              <a:lumOff val="50000"/>
            </a:schemeClr>
          </a:solidFill>
          <a:latin typeface="MetaOT-Book" pitchFamily="34" charset="0"/>
          <a:ea typeface="ＭＳ Ｐゴシック" pitchFamily="-110" charset="-128"/>
          <a:cs typeface="MetaOT-Book" pitchFamily="34" charset="0"/>
        </a:defRPr>
      </a:lvl4pPr>
      <a:lvl5pPr marL="898525" indent="-184150" algn="l" rtl="0" eaLnBrk="1" fontAlgn="base" hangingPunct="1">
        <a:spcBef>
          <a:spcPct val="0"/>
        </a:spcBef>
        <a:spcAft>
          <a:spcPct val="0"/>
        </a:spcAft>
        <a:buChar char="•"/>
        <a:defRPr sz="2000">
          <a:solidFill>
            <a:schemeClr val="tx1">
              <a:lumMod val="50000"/>
              <a:lumOff val="50000"/>
            </a:schemeClr>
          </a:solidFill>
          <a:latin typeface="MetaOT-Book" pitchFamily="34" charset="0"/>
          <a:ea typeface="ＭＳ Ｐゴシック" pitchFamily="-110" charset="-128"/>
          <a:cs typeface="MetaOT-Book" pitchFamily="34" charset="0"/>
        </a:defRPr>
      </a:lvl5pPr>
      <a:lvl6pPr marL="13557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6pPr>
      <a:lvl7pPr marL="18129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7pPr>
      <a:lvl8pPr marL="22701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8pPr>
      <a:lvl9pPr marL="2727325" indent="-184150" algn="l" rtl="0" eaLnBrk="1" fontAlgn="base" hangingPunct="1">
        <a:spcBef>
          <a:spcPct val="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access.city.ac.uk/" TargetMode="External"/><Relationship Id="rId2" Type="http://schemas.openxmlformats.org/officeDocument/2006/relationships/hyperlink" Target="http://openaccess.city.ac.uk/1205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neil.stewart.1@city.ac.uk" TargetMode="External"/><Relationship Id="rId5" Type="http://schemas.openxmlformats.org/officeDocument/2006/relationships/hyperlink" Target="mailto:publications@city.ac.uk" TargetMode="External"/><Relationship Id="rId4" Type="http://schemas.openxmlformats.org/officeDocument/2006/relationships/hyperlink" Target="http://cityopenaccess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07504" y="4077072"/>
            <a:ext cx="8856984" cy="1620763"/>
          </a:xfrm>
        </p:spPr>
        <p:txBody>
          <a:bodyPr/>
          <a:lstStyle/>
          <a:p>
            <a:pPr algn="ctr"/>
            <a:r>
              <a:rPr lang="en-GB" dirty="0" smtClean="0"/>
              <a:t>Neil Stewart, Digital Repository Manager, City University London</a:t>
            </a:r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Paper presented at Open Repositories 2012, Edinburgh, 9 – 13 July 2012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039128" cy="984885"/>
          </a:xfrm>
        </p:spPr>
        <p:txBody>
          <a:bodyPr/>
          <a:lstStyle/>
          <a:p>
            <a:pPr algn="ctr"/>
            <a:r>
              <a:rPr lang="en-GB" dirty="0" smtClean="0"/>
              <a:t>Coming late to the game: how to create a totally integrated (!) repository system</a:t>
            </a:r>
            <a:endParaRPr lang="en-GB" dirty="0"/>
          </a:p>
        </p:txBody>
      </p:sp>
      <p:pic>
        <p:nvPicPr>
          <p:cNvPr id="7" name="Picture 6" descr="City_wed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548680"/>
            <a:ext cx="1365436" cy="1738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Introduction: We’re not really perfect!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City </a:t>
            </a:r>
            <a:r>
              <a:rPr lang="en-US" sz="2600" dirty="0" smtClean="0">
                <a:solidFill>
                  <a:schemeClr val="tx1"/>
                </a:solidFill>
              </a:rPr>
              <a:t>had the curse/ blessing of developing a repository relatively </a:t>
            </a:r>
            <a:r>
              <a:rPr lang="en-US" sz="2600" dirty="0" smtClean="0">
                <a:solidFill>
                  <a:schemeClr val="tx1"/>
                </a:solidFill>
              </a:rPr>
              <a:t>recently.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This </a:t>
            </a:r>
            <a:r>
              <a:rPr lang="en-US" sz="2600" dirty="0" smtClean="0">
                <a:solidFill>
                  <a:schemeClr val="tx1"/>
                </a:solidFill>
              </a:rPr>
              <a:t>meant we could start from a blank </a:t>
            </a:r>
            <a:r>
              <a:rPr lang="en-US" sz="2600" dirty="0" smtClean="0">
                <a:solidFill>
                  <a:schemeClr val="tx1"/>
                </a:solidFill>
              </a:rPr>
              <a:t>slate.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Also meant we could apply lessons learnt from </a:t>
            </a:r>
            <a:r>
              <a:rPr lang="en-US" sz="2600" dirty="0" smtClean="0">
                <a:solidFill>
                  <a:schemeClr val="tx1"/>
                </a:solidFill>
              </a:rPr>
              <a:t>elsewhere.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While this means we have achieved some level of integration, we could be doing </a:t>
            </a:r>
            <a:r>
              <a:rPr lang="en-US" sz="2600" dirty="0" smtClean="0">
                <a:solidFill>
                  <a:schemeClr val="tx1"/>
                </a:solidFill>
              </a:rPr>
              <a:t>better.</a:t>
            </a:r>
            <a:endParaRPr lang="en-US" sz="26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City Research Online (CRO): the basics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>
                <a:solidFill>
                  <a:srgbClr val="C00000"/>
                </a:solidFill>
              </a:rPr>
              <a:t>Our set-up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Symplectic </a:t>
            </a:r>
            <a:r>
              <a:rPr lang="en-GB" dirty="0" smtClean="0">
                <a:solidFill>
                  <a:schemeClr val="tx1"/>
                </a:solidFill>
              </a:rPr>
              <a:t>Elements Current Research Information System (CRIS), contains c. 17,000 publication </a:t>
            </a:r>
            <a:r>
              <a:rPr lang="en-GB" dirty="0" smtClean="0">
                <a:solidFill>
                  <a:schemeClr val="tx1"/>
                </a:solidFill>
              </a:rPr>
              <a:t>records.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Eprints open access full text repository, contains c. 800 </a:t>
            </a:r>
            <a:r>
              <a:rPr lang="en-GB" dirty="0" smtClean="0">
                <a:solidFill>
                  <a:schemeClr val="tx1"/>
                </a:solidFill>
              </a:rPr>
              <a:t>papers.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GB" b="1" dirty="0" smtClean="0">
                <a:solidFill>
                  <a:srgbClr val="C00000"/>
                </a:solidFill>
              </a:rPr>
              <a:t>Developments </a:t>
            </a:r>
            <a:r>
              <a:rPr lang="en-GB" b="1" dirty="0" smtClean="0">
                <a:solidFill>
                  <a:srgbClr val="C00000"/>
                </a:solidFill>
              </a:rPr>
              <a:t>to </a:t>
            </a:r>
            <a:r>
              <a:rPr lang="en-GB" b="1" dirty="0" smtClean="0">
                <a:solidFill>
                  <a:srgbClr val="C00000"/>
                </a:solidFill>
              </a:rPr>
              <a:t>date</a:t>
            </a:r>
            <a:endParaRPr lang="en-GB" b="1" dirty="0" smtClean="0">
              <a:solidFill>
                <a:srgbClr val="C00000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Establishing a presence on City’s main website.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Using data held in the open access repository to feed web services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Developing use of the CRIS to support REF 2014.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Storing and serving City’s electronic PhD theses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Social media usage.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Lessons learnt (1): general lessons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GB" b="1" dirty="0" smtClean="0">
                <a:solidFill>
                  <a:srgbClr val="C00000"/>
                </a:solidFill>
              </a:rPr>
              <a:t>Automating metadata harvest and transfer is good.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It saves on cataloguing time, and means you can concentrate on doing more interesting things.</a:t>
            </a:r>
          </a:p>
          <a:p>
            <a:pPr lvl="0"/>
            <a:endParaRPr lang="en-GB" dirty="0" smtClean="0">
              <a:solidFill>
                <a:schemeClr val="tx1"/>
              </a:solidFill>
            </a:endParaRPr>
          </a:p>
          <a:p>
            <a:pPr lvl="0">
              <a:buNone/>
            </a:pPr>
            <a:r>
              <a:rPr lang="en-GB" b="1" dirty="0" smtClean="0">
                <a:solidFill>
                  <a:srgbClr val="C00000"/>
                </a:solidFill>
              </a:rPr>
              <a:t>Using hosted services is also good</a:t>
            </a:r>
            <a:r>
              <a:rPr lang="en-GB" dirty="0" smtClean="0">
                <a:solidFill>
                  <a:srgbClr val="C00000"/>
                </a:solidFill>
              </a:rPr>
              <a:t>,</a:t>
            </a:r>
            <a:r>
              <a:rPr lang="en-GB" dirty="0" smtClean="0">
                <a:solidFill>
                  <a:schemeClr val="tx1"/>
                </a:solidFill>
              </a:rPr>
              <a:t> since they tend to be secure and stable, and allow for nimble development.</a:t>
            </a:r>
          </a:p>
          <a:p>
            <a:pPr lvl="0"/>
            <a:endParaRPr lang="en-GB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GB" b="1" dirty="0" smtClean="0">
                <a:solidFill>
                  <a:srgbClr val="C00000"/>
                </a:solidFill>
              </a:rPr>
              <a:t>Branding is important</a:t>
            </a:r>
            <a:r>
              <a:rPr lang="en-GB" dirty="0" smtClean="0">
                <a:solidFill>
                  <a:srgbClr val="C00000"/>
                </a:solidFill>
              </a:rPr>
              <a:t>.</a:t>
            </a:r>
            <a:r>
              <a:rPr lang="en-GB" dirty="0" smtClean="0">
                <a:solidFill>
                  <a:schemeClr val="tx1"/>
                </a:solidFill>
              </a:rPr>
              <a:t> We quickly learnt that our users get confused when we used brand names- using the service’s name in a thoroughgoing way is very important. Only refer to software names in the context of technical explanations!</a:t>
            </a:r>
          </a:p>
          <a:p>
            <a:pPr lvl="0"/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070850" cy="476250"/>
          </a:xfrm>
        </p:spPr>
        <p:txBody>
          <a:bodyPr/>
          <a:lstStyle/>
          <a:p>
            <a:r>
              <a:rPr lang="en-GB" dirty="0" smtClean="0"/>
              <a:t>Lessons learnt (2): managing 2 systems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8071048" cy="4249018"/>
          </a:xfrm>
        </p:spPr>
        <p:txBody>
          <a:bodyPr/>
          <a:lstStyle/>
          <a:p>
            <a:pPr lvl="0">
              <a:buNone/>
            </a:pPr>
            <a:r>
              <a:rPr lang="en-GB" b="1" dirty="0" smtClean="0">
                <a:latin typeface="MetaOT-Medium"/>
              </a:rPr>
              <a:t>Having two systems doing similar things can be difficult: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Managing systems integration.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Managing a tripartite relationship.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Explaining the way in which systems interact to users.</a:t>
            </a:r>
          </a:p>
          <a:p>
            <a:pPr lvl="0"/>
            <a:endParaRPr lang="en-GB" dirty="0" smtClean="0">
              <a:latin typeface="MetaOT-Medium"/>
            </a:endParaRPr>
          </a:p>
          <a:p>
            <a:pPr lvl="0">
              <a:buNone/>
            </a:pPr>
            <a:r>
              <a:rPr lang="en-GB" b="1" dirty="0" smtClean="0">
                <a:latin typeface="MetaOT-Medium"/>
              </a:rPr>
              <a:t>But it also has its advantages: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Allows for the automated metadata transfer.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Different systems can be used for different purposes- differentiation!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As a result of this differentiation, separate development of the two systems can be engaged upon.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Though Eprints now has CRIS-like functionality, Symplectic Elements has been designed from the ground up as a CRIS.</a:t>
            </a:r>
          </a:p>
          <a:p>
            <a:endParaRPr lang="en-GB" dirty="0">
              <a:latin typeface="MetaOT-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“I” word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>
                <a:latin typeface="MetaOT-Medium"/>
              </a:rPr>
              <a:t>Two pieces of work on this that caused me to think about integration: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William Nixon’s idea of the “Invisible repository”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The RSP “Embedding Repositories” toolkit</a:t>
            </a:r>
          </a:p>
          <a:p>
            <a:pPr lvl="1"/>
            <a:endParaRPr lang="en-GB" sz="2200" dirty="0" smtClean="0">
              <a:latin typeface="MetaOT-Medium"/>
            </a:endParaRPr>
          </a:p>
          <a:p>
            <a:pPr>
              <a:buNone/>
            </a:pPr>
            <a:r>
              <a:rPr lang="en-GB" b="1" dirty="0" smtClean="0">
                <a:latin typeface="MetaOT-Medium"/>
              </a:rPr>
              <a:t>Three ways of thinking about integration (or are there?):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“Integration” as a matter of systems development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“Integration” as a matter of policy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“Integration” as a matter of cultural change</a:t>
            </a:r>
          </a:p>
          <a:p>
            <a:pPr lvl="1"/>
            <a:endParaRPr lang="en-GB" sz="2200" dirty="0" smtClean="0">
              <a:latin typeface="MetaOT-Medium"/>
            </a:endParaRPr>
          </a:p>
          <a:p>
            <a:r>
              <a:rPr lang="en-GB" b="1" dirty="0" smtClean="0">
                <a:latin typeface="MetaOT-Medium"/>
              </a:rPr>
              <a:t>How integrated is CRO?</a:t>
            </a:r>
            <a:endParaRPr lang="en-GB" b="1" dirty="0">
              <a:latin typeface="MetaOT-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CRO’s integrated future?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MetaOT-Medium"/>
              </a:rPr>
              <a:t>Perhaps integration is really about service delivery?</a:t>
            </a:r>
          </a:p>
          <a:p>
            <a:endParaRPr lang="en-GB" dirty="0" smtClean="0">
              <a:latin typeface="MetaOT-Medium"/>
            </a:endParaRPr>
          </a:p>
          <a:p>
            <a:r>
              <a:rPr lang="en-GB" dirty="0" smtClean="0">
                <a:latin typeface="MetaOT-Medium"/>
              </a:rPr>
              <a:t>If so, we’re in a pretty good place, since CRO now has a steering committee and four major work packages: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Research data management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Open access journal publishing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Archiving and serving working paper series</a:t>
            </a:r>
          </a:p>
          <a:p>
            <a:pPr lvl="1"/>
            <a:r>
              <a:rPr lang="en-GB" sz="2200" dirty="0" smtClean="0">
                <a:solidFill>
                  <a:schemeClr val="tx1"/>
                </a:solidFill>
                <a:latin typeface="MetaOT-Medium"/>
              </a:rPr>
              <a:t>Author profiling services</a:t>
            </a:r>
          </a:p>
          <a:p>
            <a:endParaRPr lang="en-GB" dirty="0" smtClean="0">
              <a:latin typeface="MetaOT-Medium"/>
            </a:endParaRPr>
          </a:p>
          <a:p>
            <a:r>
              <a:rPr lang="en-GB" dirty="0" smtClean="0">
                <a:latin typeface="MetaOT-Medium"/>
              </a:rPr>
              <a:t>Integration more than just getting systems to talk to one another!</a:t>
            </a:r>
          </a:p>
          <a:p>
            <a:pPr lvl="1"/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Thanks! Questions?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b="1" dirty="0" smtClean="0"/>
              <a:t>This presentation:</a:t>
            </a:r>
          </a:p>
          <a:p>
            <a:pPr algn="ctr">
              <a:buNone/>
            </a:pPr>
            <a:r>
              <a:rPr lang="en-GB" dirty="0" smtClean="0">
                <a:solidFill>
                  <a:srgbClr val="0070C0"/>
                </a:solidFill>
                <a:hlinkClick r:id="rId2"/>
              </a:rPr>
              <a:t>http://openaccess.city.ac.uk/1205/</a:t>
            </a:r>
            <a:endParaRPr lang="en-GB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en-GB" b="1" dirty="0" smtClean="0"/>
          </a:p>
          <a:p>
            <a:pPr algn="ctr">
              <a:buNone/>
            </a:pPr>
            <a:r>
              <a:rPr lang="en-GB" b="1" dirty="0" smtClean="0"/>
              <a:t>City Research Online:</a:t>
            </a:r>
          </a:p>
          <a:p>
            <a:pPr algn="ctr">
              <a:buNone/>
            </a:pPr>
            <a:r>
              <a:rPr lang="en-GB" dirty="0" smtClean="0">
                <a:hlinkClick r:id="rId3"/>
              </a:rPr>
              <a:t>http://openaccess.city.ac.uk/</a:t>
            </a:r>
            <a:endParaRPr lang="en-GB" dirty="0" smtClean="0"/>
          </a:p>
          <a:p>
            <a:pPr algn="ctr">
              <a:buNone/>
            </a:pPr>
            <a:r>
              <a:rPr lang="en-GB" dirty="0" smtClean="0">
                <a:hlinkClick r:id="rId4"/>
              </a:rPr>
              <a:t>http://cityopenaccess.wordpress.com/</a:t>
            </a:r>
            <a:endParaRPr lang="en-GB" dirty="0" smtClean="0"/>
          </a:p>
          <a:p>
            <a:pPr algn="ctr">
              <a:buNone/>
            </a:pPr>
            <a:r>
              <a:rPr lang="en-GB" dirty="0" smtClean="0">
                <a:hlinkClick r:id="rId5"/>
              </a:rPr>
              <a:t>publications@city.ac.uk</a:t>
            </a:r>
            <a:endParaRPr lang="en-GB" dirty="0" smtClean="0"/>
          </a:p>
          <a:p>
            <a:pPr algn="ctr">
              <a:buNone/>
            </a:pPr>
            <a:r>
              <a:rPr lang="en-GB" dirty="0" smtClean="0"/>
              <a:t>@</a:t>
            </a:r>
            <a:r>
              <a:rPr lang="en-GB" dirty="0" err="1" smtClean="0"/>
              <a:t>City_Research</a:t>
            </a:r>
            <a:endParaRPr lang="en-GB" dirty="0" smtClean="0"/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b="1" dirty="0" smtClean="0"/>
              <a:t>Me:</a:t>
            </a:r>
            <a:endParaRPr lang="en-GB" b="1" dirty="0" smtClean="0">
              <a:hlinkClick r:id="rId6"/>
            </a:endParaRPr>
          </a:p>
          <a:p>
            <a:pPr algn="ctr">
              <a:buNone/>
            </a:pPr>
            <a:r>
              <a:rPr lang="en-GB" dirty="0" smtClean="0">
                <a:hlinkClick r:id="rId6"/>
              </a:rPr>
              <a:t>neil.stewart.1@city.ac.uk</a:t>
            </a:r>
            <a:endParaRPr lang="en-GB" dirty="0" smtClean="0"/>
          </a:p>
          <a:p>
            <a:pPr algn="ctr">
              <a:buNone/>
            </a:pPr>
            <a:r>
              <a:rPr lang="en-GB" dirty="0" smtClean="0"/>
              <a:t>@</a:t>
            </a:r>
            <a:r>
              <a:rPr lang="en-GB" dirty="0" err="1" smtClean="0"/>
              <a:t>neilstewart</a:t>
            </a: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259&quot;&gt;&lt;property id=&quot;20148&quot; value=&quot;5&quot;/&gt;&lt;property id=&quot;20300&quot; value=&quot;Slide 1&quot;/&gt;&lt;property id=&quot;20307&quot; value=&quot;256&quot;/&gt;&lt;/object&gt;&lt;object type=&quot;3&quot; unique_id=&quot;10281&quot;&gt;&lt;property id=&quot;20148&quot; value=&quot;5&quot;/&gt;&lt;property id=&quot;20300&quot; value=&quot;Slide 2&quot;/&gt;&lt;property id=&quot;20307&quot; value=&quot;257&quot;/&gt;&lt;/object&gt;&lt;/object&gt;&lt;/object&gt;&lt;/database&gt;"/>
</p:tagLst>
</file>

<file path=ppt/theme/theme1.xml><?xml version="1.0" encoding="utf-8"?>
<a:theme xmlns:a="http://schemas.openxmlformats.org/drawingml/2006/main" name="PowerPoint">
  <a:themeElements>
    <a:clrScheme name="Custom 4">
      <a:dk1>
        <a:srgbClr val="000000"/>
      </a:dk1>
      <a:lt1>
        <a:srgbClr val="FFFFFF"/>
      </a:lt1>
      <a:dk2>
        <a:srgbClr val="330066"/>
      </a:dk2>
      <a:lt2>
        <a:srgbClr val="993399"/>
      </a:lt2>
      <a:accent1>
        <a:srgbClr val="999999"/>
      </a:accent1>
      <a:accent2>
        <a:srgbClr val="003366"/>
      </a:accent2>
      <a:accent3>
        <a:srgbClr val="FFFFFF"/>
      </a:accent3>
      <a:accent4>
        <a:srgbClr val="000000"/>
      </a:accent4>
      <a:accent5>
        <a:srgbClr val="CCCC00"/>
      </a:accent5>
      <a:accent6>
        <a:srgbClr val="006699"/>
      </a:accent6>
      <a:hlink>
        <a:srgbClr val="669933"/>
      </a:hlink>
      <a:folHlink>
        <a:srgbClr val="999900"/>
      </a:folHlink>
    </a:clrScheme>
    <a:fontScheme name="City University Lond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ity University London 1">
        <a:dk1>
          <a:srgbClr val="000000"/>
        </a:dk1>
        <a:lt1>
          <a:srgbClr val="FFFFFF"/>
        </a:lt1>
        <a:dk2>
          <a:srgbClr val="E31B2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</Template>
  <TotalTime>418</TotalTime>
  <Words>647</Words>
  <Application>Microsoft Office PowerPoint</Application>
  <PresentationFormat>On-screen Show (4:3)</PresentationFormat>
  <Paragraphs>83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PowerPoint</vt:lpstr>
      <vt:lpstr>Coming late to the game: how to create a totally integrated (!) repository system</vt:lpstr>
      <vt:lpstr>Introduction: We’re not really perfect!</vt:lpstr>
      <vt:lpstr>City Research Online (CRO): the basics</vt:lpstr>
      <vt:lpstr>Lessons learnt (1): general lessons</vt:lpstr>
      <vt:lpstr>Lessons learnt (2): managing 2 systems</vt:lpstr>
      <vt:lpstr>The “I” word</vt:lpstr>
      <vt:lpstr>CRO’s integrated future?</vt:lpstr>
      <vt:lpstr>Thanks! 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sbbh203</dc:creator>
  <cp:lastModifiedBy>sbbh203</cp:lastModifiedBy>
  <cp:revision>32</cp:revision>
  <dcterms:created xsi:type="dcterms:W3CDTF">2011-12-05T15:03:31Z</dcterms:created>
  <dcterms:modified xsi:type="dcterms:W3CDTF">2012-07-06T10:26:22Z</dcterms:modified>
</cp:coreProperties>
</file>